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8"/>
  </p:notesMasterIdLst>
  <p:handoutMasterIdLst>
    <p:handoutMasterId r:id="rId9"/>
  </p:handoutMasterIdLst>
  <p:sldIdLst>
    <p:sldId id="277" r:id="rId2"/>
    <p:sldId id="282" r:id="rId3"/>
    <p:sldId id="273" r:id="rId4"/>
    <p:sldId id="278" r:id="rId5"/>
    <p:sldId id="279" r:id="rId6"/>
    <p:sldId id="280" r:id="rId7"/>
  </p:sldIdLst>
  <p:sldSz cx="12192000" cy="6858000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DB6"/>
    <a:srgbClr val="D9D9D9"/>
    <a:srgbClr val="004568"/>
    <a:srgbClr val="0074AF"/>
    <a:srgbClr val="00B0F0"/>
    <a:srgbClr val="6EAA2E"/>
    <a:srgbClr val="0084B4"/>
    <a:srgbClr val="EFF1F3"/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886" autoAdjust="0"/>
  </p:normalViewPr>
  <p:slideViewPr>
    <p:cSldViewPr snapToGrid="0">
      <p:cViewPr varScale="1">
        <p:scale>
          <a:sx n="108" d="100"/>
          <a:sy n="108" d="100"/>
        </p:scale>
        <p:origin x="65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-82"/>
    </p:cViewPr>
  </p:sorterViewPr>
  <p:notesViewPr>
    <p:cSldViewPr snapToGrid="0">
      <p:cViewPr varScale="1">
        <p:scale>
          <a:sx n="73" d="100"/>
          <a:sy n="73" d="100"/>
        </p:scale>
        <p:origin x="583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CCA049B-3A46-4BDA-A8F5-2925B00FE570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BAA5490-FD59-4087-AC7E-016E8A412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92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4C46CEC-428A-4DD0-A7C7-21AF8DE33E93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848" y="3418066"/>
            <a:ext cx="7510780" cy="2796600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CBCEA92-F142-4D57-B507-37BDAF447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2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EEE0A-0DD3-4CA0-6C92-20E47F563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C07413-F683-3CD7-A8FD-B2B0D5F3A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B5E854-787A-D626-F53A-2C02C2429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C6A25-7EBA-C1B0-03EB-05565AE9A9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BCEA92-F142-4D57-B507-37BDAF4471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07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29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656E8-8B45-B407-FE44-0FFDB1183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E70279-69AE-1001-A8A4-47A2DACBD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8BDFB8-0542-B7FD-24B2-56BF57FFFE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57646-93EF-7332-BDB8-7E57254A1D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62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006EE-02CB-BB44-9857-A039CDAF4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F8D7F-2DA6-DA37-0BE2-7F559D247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36271E-457C-FAAF-0722-2B0282BFA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C5292-F611-0F45-326B-D90E8EF3D7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45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EEE0A-0DD3-4CA0-6C92-20E47F563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C07413-F683-3CD7-A8FD-B2B0D5F3A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B5E854-787A-D626-F53A-2C02C2429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C6A25-7EBA-C1B0-03EB-05565AE9A9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BCEA92-F142-4D57-B507-37BDAF4471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7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lanalytics.com/templates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alanalytics.com/templates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- no top ba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1225485"/>
          </a:xfrm>
          <a:prstGeom prst="rect">
            <a:avLst/>
          </a:prstGeom>
          <a:solidFill>
            <a:srgbClr val="0074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63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73233B-0705-4E94-AE39-0FCF7FAB80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id="{011B0CED-3A92-43B0-A3DE-C37B6408D9DB}"/>
              </a:ext>
            </a:extLst>
          </p:cNvPr>
          <p:cNvSpPr txBox="1"/>
          <p:nvPr userDrawn="1"/>
        </p:nvSpPr>
        <p:spPr>
          <a:xfrm>
            <a:off x="329642" y="4267687"/>
            <a:ext cx="2664879" cy="32934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0" rIns="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Neal Creative  | click &amp; 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Learn more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EF3013-858C-4FFF-B19A-1F10A879C4E8}"/>
              </a:ext>
            </a:extLst>
          </p:cNvPr>
          <p:cNvSpPr txBox="1"/>
          <p:nvPr userDrawn="1"/>
        </p:nvSpPr>
        <p:spPr>
          <a:xfrm>
            <a:off x="177800" y="6435060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Neal Creative </a:t>
            </a:r>
            <a:r>
              <a:rPr lang="en-US" sz="1000" baseline="30000" dirty="0">
                <a:solidFill>
                  <a:schemeClr val="bg1">
                    <a:lumMod val="75000"/>
                  </a:schemeClr>
                </a:solidFill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22153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1514C-5E56-4738-A1FF-4B1CFD2A3E3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148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4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EEE197-7B3D-420C-8D35-83CAE6B361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solidFill>
            <a:schemeClr val="bg1">
              <a:lumMod val="95000"/>
            </a:schemeClr>
          </a:solidFill>
        </p:spPr>
        <p:txBody>
          <a:bodyPr vert="horz" lIns="457200" tIns="45720" rIns="457200" bIns="45720" rtlCol="0" anchor="ctr">
            <a:noAutofit/>
          </a:bodyPr>
          <a:lstStyle>
            <a:lvl1pPr>
              <a:defRPr lang="en-US" sz="3400" spc="160" baseline="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254376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- no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12254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2"/>
          </p:cNvPr>
          <p:cNvSpPr txBox="1"/>
          <p:nvPr userDrawn="1"/>
        </p:nvSpPr>
        <p:spPr>
          <a:xfrm>
            <a:off x="9524236" y="6316156"/>
            <a:ext cx="2426464" cy="367873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Neal Creative</a:t>
            </a:r>
            <a:r>
              <a:rPr lang="en-US" sz="1100" baseline="0" dirty="0">
                <a:solidFill>
                  <a:schemeClr val="bg1"/>
                </a:solidFill>
              </a:rPr>
              <a:t>  | </a:t>
            </a:r>
            <a:r>
              <a:rPr lang="en-US" sz="1100" b="1" baseline="0" dirty="0">
                <a:solidFill>
                  <a:schemeClr val="bg1"/>
                </a:solidFill>
              </a:rPr>
              <a:t>Learn more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34A05A-4AD6-4BC6-B6EA-314331190DB2}"/>
              </a:ext>
            </a:extLst>
          </p:cNvPr>
          <p:cNvSpPr txBox="1"/>
          <p:nvPr userDrawn="1"/>
        </p:nvSpPr>
        <p:spPr>
          <a:xfrm>
            <a:off x="177800" y="6435060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Neal Creative </a:t>
            </a:r>
            <a:r>
              <a:rPr lang="en-US" sz="1000" baseline="30000" dirty="0">
                <a:solidFill>
                  <a:schemeClr val="bg1">
                    <a:lumMod val="75000"/>
                  </a:schemeClr>
                </a:solidFill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322627904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050758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  <a:tabLst>
                <a:tab pos="10579100" algn="l"/>
              </a:tabLst>
            </a:pPr>
            <a:endParaRPr lang="en-US" sz="3400" b="0" i="0" spc="160" baseline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0758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/>
          <a:p>
            <a:pPr lv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0579100" algn="l"/>
              </a:tabLs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275347"/>
            <a:ext cx="12192000" cy="1949765"/>
          </a:xfrm>
          <a:prstGeom prst="rect">
            <a:avLst/>
          </a:prstGeom>
        </p:spPr>
        <p:txBody>
          <a:bodyPr vert="horz" lIns="457200" tIns="45720" rIns="45720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8115" y="6316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AE1514C-5E56-4738-A1FF-4B1CFD2A3E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9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6" r:id="rId3"/>
    <p:sldLayoutId id="2147483677" r:id="rId4"/>
    <p:sldLayoutId id="2147483679" r:id="rId5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tabLst>
          <a:tab pos="10579100" algn="l"/>
        </a:tabLst>
        <a:defRPr lang="en-US" sz="3400" b="0" i="0" kern="1200" spc="160" baseline="0" dirty="0">
          <a:gradFill>
            <a:gsLst>
              <a:gs pos="0">
                <a:schemeClr val="tx2"/>
              </a:gs>
              <a:gs pos="100000">
                <a:schemeClr val="tx2"/>
              </a:gs>
            </a:gsLst>
            <a:lin ang="5400000" scaled="1"/>
          </a:gra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>
              <a:lumMod val="85000"/>
              <a:lumOff val="15000"/>
            </a:schemeClr>
          </a:solidFill>
          <a:latin typeface="+mj-lt"/>
          <a:ea typeface="+mn-ea"/>
          <a:cs typeface="+mn-cs"/>
        </a:defRPr>
      </a:lvl1pPr>
      <a:lvl2pPr marL="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0" indent="0" algn="ctr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0" indent="0" algn="ctr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0758"/>
          </a:xfrm>
        </p:spPr>
        <p:txBody>
          <a:bodyPr/>
          <a:lstStyle/>
          <a:p>
            <a:r>
              <a:rPr lang="en-MY" dirty="0"/>
              <a:t>Appraisal Form Configuration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E5F0F20-DE4B-1BB0-5D63-5D3471CD52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57260"/>
              </p:ext>
            </p:extLst>
          </p:nvPr>
        </p:nvGraphicFramePr>
        <p:xfrm>
          <a:off x="153880" y="1583356"/>
          <a:ext cx="7839969" cy="1036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613323">
                  <a:extLst>
                    <a:ext uri="{9D8B030D-6E8A-4147-A177-3AD203B41FA5}">
                      <a16:colId xmlns:a16="http://schemas.microsoft.com/office/drawing/2014/main" val="916644233"/>
                    </a:ext>
                  </a:extLst>
                </a:gridCol>
                <a:gridCol w="2613323">
                  <a:extLst>
                    <a:ext uri="{9D8B030D-6E8A-4147-A177-3AD203B41FA5}">
                      <a16:colId xmlns:a16="http://schemas.microsoft.com/office/drawing/2014/main" val="3130434400"/>
                    </a:ext>
                  </a:extLst>
                </a:gridCol>
                <a:gridCol w="2613323">
                  <a:extLst>
                    <a:ext uri="{9D8B030D-6E8A-4147-A177-3AD203B41FA5}">
                      <a16:colId xmlns:a16="http://schemas.microsoft.com/office/drawing/2014/main" val="1461320885"/>
                    </a:ext>
                  </a:extLst>
                </a:gridCol>
              </a:tblGrid>
              <a:tr h="250720">
                <a:tc>
                  <a:txBody>
                    <a:bodyPr/>
                    <a:lstStyle/>
                    <a:p>
                      <a:r>
                        <a:rPr lang="en-MY" sz="1100" dirty="0"/>
                        <a:t>Appraisal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100" dirty="0"/>
                        <a:t>Goal Setting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100" dirty="0"/>
                        <a:t>Competency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603583"/>
                  </a:ext>
                </a:extLst>
              </a:tr>
              <a:tr h="250720">
                <a:tc>
                  <a:txBody>
                    <a:bodyPr/>
                    <a:lstStyle/>
                    <a:p>
                      <a:r>
                        <a:rPr lang="en-MY" sz="1100" dirty="0"/>
                        <a:t>Goal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100" dirty="0"/>
                        <a:t>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100" dirty="0"/>
                        <a:t>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987410"/>
                  </a:ext>
                </a:extLst>
              </a:tr>
              <a:tr h="250720">
                <a:tc>
                  <a:txBody>
                    <a:bodyPr/>
                    <a:lstStyle/>
                    <a:p>
                      <a:r>
                        <a:rPr lang="en-MY" sz="1100" dirty="0"/>
                        <a:t>Competency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/>
                        <a:t>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328022"/>
                  </a:ext>
                </a:extLst>
              </a:tr>
              <a:tr h="250720">
                <a:tc>
                  <a:txBody>
                    <a:bodyPr/>
                    <a:lstStyle/>
                    <a:p>
                      <a:r>
                        <a:rPr lang="en-MY" sz="1100" dirty="0"/>
                        <a:t>Goal + Competency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100" dirty="0"/>
                        <a:t>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100" dirty="0"/>
                        <a:t>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829478"/>
                  </a:ext>
                </a:extLst>
              </a:tr>
            </a:tbl>
          </a:graphicData>
        </a:graphic>
      </p:graphicFrame>
      <p:sp>
        <p:nvSpPr>
          <p:cNvPr id="7" name="Title 10">
            <a:extLst>
              <a:ext uri="{FF2B5EF4-FFF2-40B4-BE49-F238E27FC236}">
                <a16:creationId xmlns:a16="http://schemas.microsoft.com/office/drawing/2014/main" id="{9E6E76B5-9038-101B-778F-F8A13925C98C}"/>
              </a:ext>
            </a:extLst>
          </p:cNvPr>
          <p:cNvSpPr txBox="1">
            <a:spLocks/>
          </p:cNvSpPr>
          <p:nvPr/>
        </p:nvSpPr>
        <p:spPr>
          <a:xfrm>
            <a:off x="0" y="1050758"/>
            <a:ext cx="11074400" cy="3644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457200" tIns="45720" rIns="45720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0579100" algn="l"/>
              </a:tabLst>
              <a:defRPr lang="en-US" sz="3400" b="0" i="0" kern="1200" spc="16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defRPr>
            </a:lvl1pPr>
          </a:lstStyle>
          <a:p>
            <a:pPr algn="l"/>
            <a:r>
              <a:rPr lang="en-US" sz="1400" dirty="0"/>
              <a:t>Performance Management System supports three appraisal types</a:t>
            </a:r>
            <a:endParaRPr lang="en-US" sz="1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806042-61E8-3854-25B7-9D7AF9021E93}"/>
              </a:ext>
            </a:extLst>
          </p:cNvPr>
          <p:cNvSpPr txBox="1"/>
          <p:nvPr/>
        </p:nvSpPr>
        <p:spPr>
          <a:xfrm>
            <a:off x="75952" y="2787789"/>
            <a:ext cx="81030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The appraisal workflow varies automatically according to the selected appraisal type.</a:t>
            </a:r>
            <a:endParaRPr lang="en-MY" sz="1200" dirty="0"/>
          </a:p>
        </p:txBody>
      </p:sp>
    </p:spTree>
    <p:extLst>
      <p:ext uri="{BB962C8B-B14F-4D97-AF65-F5344CB8AC3E}">
        <p14:creationId xmlns:p14="http://schemas.microsoft.com/office/powerpoint/2010/main" val="10198138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3C0C9-AB1B-6641-108B-0A505AEE6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86032-ADBC-15BB-CCC2-F6C5BC14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0758"/>
          </a:xfrm>
          <a:solidFill>
            <a:schemeClr val="bg1">
              <a:lumMod val="95000"/>
              <a:alpha val="85000"/>
            </a:schemeClr>
          </a:solidFill>
        </p:spPr>
        <p:txBody>
          <a:bodyPr/>
          <a:lstStyle/>
          <a:p>
            <a:r>
              <a:rPr lang="en-MY" dirty="0"/>
              <a:t>Appraisal Form Flow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AAFC4D-A8CE-3C11-D697-D43F5095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780" y="969834"/>
            <a:ext cx="11782218" cy="5812706"/>
            <a:chOff x="363071" y="1226281"/>
            <a:chExt cx="6037729" cy="52689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BC61D0A-8F71-4DD7-4B77-8A7F47CB86CA}"/>
                </a:ext>
              </a:extLst>
            </p:cNvPr>
            <p:cNvSpPr/>
            <p:nvPr/>
          </p:nvSpPr>
          <p:spPr>
            <a:xfrm>
              <a:off x="392373" y="5925643"/>
              <a:ext cx="5984543" cy="55163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36248B-2958-8A8B-BDE0-06E5C739CFF2}"/>
                </a:ext>
              </a:extLst>
            </p:cNvPr>
            <p:cNvSpPr/>
            <p:nvPr/>
          </p:nvSpPr>
          <p:spPr>
            <a:xfrm>
              <a:off x="363071" y="1226281"/>
              <a:ext cx="6037729" cy="5268950"/>
            </a:xfrm>
            <a:prstGeom prst="rect">
              <a:avLst/>
            </a:prstGeom>
            <a:noFill/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43ECBDF-B53F-E73E-37EF-1E3A2D7A52C7}"/>
              </a:ext>
            </a:extLst>
          </p:cNvPr>
          <p:cNvSpPr txBox="1"/>
          <p:nvPr/>
        </p:nvSpPr>
        <p:spPr>
          <a:xfrm>
            <a:off x="349075" y="1683101"/>
            <a:ext cx="21961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HR</a:t>
            </a: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Creates Appraisal Form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1F71E6-12B6-2FB9-8BBD-0726266AF42F}"/>
              </a:ext>
            </a:extLst>
          </p:cNvPr>
          <p:cNvSpPr txBox="1"/>
          <p:nvPr/>
        </p:nvSpPr>
        <p:spPr>
          <a:xfrm>
            <a:off x="280969" y="2513817"/>
            <a:ext cx="24213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Publish Appraisal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78AB99B-DA4A-AA4F-D50B-8DCC143C130F}"/>
              </a:ext>
            </a:extLst>
          </p:cNvPr>
          <p:cNvCxnSpPr>
            <a:cxnSpLocks/>
          </p:cNvCxnSpPr>
          <p:nvPr/>
        </p:nvCxnSpPr>
        <p:spPr>
          <a:xfrm>
            <a:off x="1410771" y="2145563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D7993C-327E-7FBC-6FD9-65F5F40D10DF}"/>
              </a:ext>
            </a:extLst>
          </p:cNvPr>
          <p:cNvCxnSpPr>
            <a:cxnSpLocks/>
          </p:cNvCxnSpPr>
          <p:nvPr/>
        </p:nvCxnSpPr>
        <p:spPr>
          <a:xfrm>
            <a:off x="1411473" y="2770825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5C11AAD-01D9-6290-038F-0693C779F1DA}"/>
              </a:ext>
            </a:extLst>
          </p:cNvPr>
          <p:cNvSpPr txBox="1"/>
          <p:nvPr/>
        </p:nvSpPr>
        <p:spPr>
          <a:xfrm>
            <a:off x="200780" y="3150192"/>
            <a:ext cx="2421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Employee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Self-Assessment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(Rating + Remarks)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48654B-8665-E5CF-9E6D-C8693D802D99}"/>
              </a:ext>
            </a:extLst>
          </p:cNvPr>
          <p:cNvCxnSpPr>
            <a:cxnSpLocks/>
          </p:cNvCxnSpPr>
          <p:nvPr/>
        </p:nvCxnSpPr>
        <p:spPr>
          <a:xfrm>
            <a:off x="1394418" y="3739928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6E41991-1D16-0EEC-00A7-3ACD463DB383}"/>
              </a:ext>
            </a:extLst>
          </p:cNvPr>
          <p:cNvSpPr txBox="1"/>
          <p:nvPr/>
        </p:nvSpPr>
        <p:spPr>
          <a:xfrm>
            <a:off x="208956" y="4067848"/>
            <a:ext cx="2421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Supervisor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Review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(Rating + Remarks)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7CE3852-0D79-BE8E-37D6-43B8C267AC4A}"/>
              </a:ext>
            </a:extLst>
          </p:cNvPr>
          <p:cNvCxnSpPr>
            <a:cxnSpLocks/>
          </p:cNvCxnSpPr>
          <p:nvPr/>
        </p:nvCxnSpPr>
        <p:spPr>
          <a:xfrm>
            <a:off x="1394418" y="4646930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CC73687-1B4B-D9AD-3D75-308BB32597D1}"/>
              </a:ext>
            </a:extLst>
          </p:cNvPr>
          <p:cNvSpPr txBox="1"/>
          <p:nvPr/>
        </p:nvSpPr>
        <p:spPr>
          <a:xfrm>
            <a:off x="208956" y="5037434"/>
            <a:ext cx="2421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Generate Final Score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CB0965E-8BAD-70A6-71BE-5E50CE7A8A31}"/>
              </a:ext>
            </a:extLst>
          </p:cNvPr>
          <p:cNvCxnSpPr>
            <a:cxnSpLocks/>
          </p:cNvCxnSpPr>
          <p:nvPr/>
        </p:nvCxnSpPr>
        <p:spPr>
          <a:xfrm>
            <a:off x="1387644" y="5499099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FADC7C3-DE8D-AE10-22FC-6633355C3174}"/>
              </a:ext>
            </a:extLst>
          </p:cNvPr>
          <p:cNvSpPr txBox="1"/>
          <p:nvPr/>
        </p:nvSpPr>
        <p:spPr>
          <a:xfrm>
            <a:off x="541306" y="5882832"/>
            <a:ext cx="1692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Publish Final Result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FDAFC561-4580-98BF-FC1A-A498852B6513}"/>
              </a:ext>
            </a:extLst>
          </p:cNvPr>
          <p:cNvCxnSpPr>
            <a:cxnSpLocks/>
            <a:stCxn id="19" idx="3"/>
            <a:endCxn id="23" idx="1"/>
          </p:cNvCxnSpPr>
          <p:nvPr/>
        </p:nvCxnSpPr>
        <p:spPr>
          <a:xfrm flipV="1">
            <a:off x="2233982" y="1609487"/>
            <a:ext cx="1510608" cy="441184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0684251-3A66-B6D5-5A8C-B72AF250EB06}"/>
              </a:ext>
            </a:extLst>
          </p:cNvPr>
          <p:cNvSpPr txBox="1"/>
          <p:nvPr/>
        </p:nvSpPr>
        <p:spPr>
          <a:xfrm>
            <a:off x="3744590" y="1378654"/>
            <a:ext cx="1692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Employee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Acknowledgement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12C7F4-2A9D-D49B-1696-EFD28873E491}"/>
              </a:ext>
            </a:extLst>
          </p:cNvPr>
          <p:cNvSpPr txBox="1"/>
          <p:nvPr/>
        </p:nvSpPr>
        <p:spPr>
          <a:xfrm>
            <a:off x="3390549" y="2191614"/>
            <a:ext cx="2421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Reviewer Level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Review + Comment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2F3D23-E666-D0AB-8776-C4947D798890}"/>
              </a:ext>
            </a:extLst>
          </p:cNvPr>
          <p:cNvCxnSpPr>
            <a:cxnSpLocks/>
          </p:cNvCxnSpPr>
          <p:nvPr/>
        </p:nvCxnSpPr>
        <p:spPr>
          <a:xfrm>
            <a:off x="4493504" y="1830667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DD47506-39D5-C5A9-619D-D9980377E1E5}"/>
              </a:ext>
            </a:extLst>
          </p:cNvPr>
          <p:cNvSpPr txBox="1"/>
          <p:nvPr/>
        </p:nvSpPr>
        <p:spPr>
          <a:xfrm>
            <a:off x="4438264" y="1840319"/>
            <a:ext cx="645743" cy="281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YES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62D10E4-3EE8-EA6D-23BE-FD2C16B87823}"/>
              </a:ext>
            </a:extLst>
          </p:cNvPr>
          <p:cNvCxnSpPr>
            <a:cxnSpLocks/>
          </p:cNvCxnSpPr>
          <p:nvPr/>
        </p:nvCxnSpPr>
        <p:spPr>
          <a:xfrm>
            <a:off x="4493504" y="2653279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B1770AC-972D-F53B-2AA4-2C781CF3C38B}"/>
              </a:ext>
            </a:extLst>
          </p:cNvPr>
          <p:cNvSpPr txBox="1"/>
          <p:nvPr/>
        </p:nvSpPr>
        <p:spPr>
          <a:xfrm>
            <a:off x="3364485" y="3053811"/>
            <a:ext cx="2421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Reviewer Level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Review + Comment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B9CE0E5-E9CB-E3A1-218E-1A702E26CDC0}"/>
              </a:ext>
            </a:extLst>
          </p:cNvPr>
          <p:cNvCxnSpPr>
            <a:cxnSpLocks/>
          </p:cNvCxnSpPr>
          <p:nvPr/>
        </p:nvCxnSpPr>
        <p:spPr>
          <a:xfrm>
            <a:off x="4461323" y="3603410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A924A3A-968D-4469-C2F8-EDA3CEAA3F19}"/>
              </a:ext>
            </a:extLst>
          </p:cNvPr>
          <p:cNvSpPr txBox="1"/>
          <p:nvPr/>
        </p:nvSpPr>
        <p:spPr>
          <a:xfrm>
            <a:off x="3332304" y="4003942"/>
            <a:ext cx="2421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Reviewer Level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Review + Comment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24BE4F-50B1-5385-FD50-8B46978CAC09}"/>
              </a:ext>
            </a:extLst>
          </p:cNvPr>
          <p:cNvSpPr/>
          <p:nvPr/>
        </p:nvSpPr>
        <p:spPr>
          <a:xfrm>
            <a:off x="3488924" y="2220402"/>
            <a:ext cx="1948342" cy="2336859"/>
          </a:xfrm>
          <a:prstGeom prst="rect">
            <a:avLst/>
          </a:prstGeom>
          <a:noFill/>
          <a:ln w="1905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8" name="Right Brace 37">
            <a:extLst>
              <a:ext uri="{FF2B5EF4-FFF2-40B4-BE49-F238E27FC236}">
                <a16:creationId xmlns:a16="http://schemas.microsoft.com/office/drawing/2014/main" id="{2E6786CE-F217-FC26-4290-4082687BF8C5}"/>
              </a:ext>
            </a:extLst>
          </p:cNvPr>
          <p:cNvSpPr/>
          <p:nvPr/>
        </p:nvSpPr>
        <p:spPr>
          <a:xfrm>
            <a:off x="5580011" y="2219258"/>
            <a:ext cx="591845" cy="2336859"/>
          </a:xfrm>
          <a:prstGeom prst="rightBrac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33FABC6-B33A-F9BB-F863-616B388C37D8}"/>
              </a:ext>
            </a:extLst>
          </p:cNvPr>
          <p:cNvSpPr txBox="1"/>
          <p:nvPr/>
        </p:nvSpPr>
        <p:spPr>
          <a:xfrm>
            <a:off x="6171856" y="3238477"/>
            <a:ext cx="1711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Management Review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2F09ADE-3A92-78A5-DE69-EEE91C8D4E9B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5437266" y="1609487"/>
            <a:ext cx="966555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2467C3E-9225-FCBC-7245-3FE6D6228486}"/>
              </a:ext>
            </a:extLst>
          </p:cNvPr>
          <p:cNvSpPr txBox="1"/>
          <p:nvPr/>
        </p:nvSpPr>
        <p:spPr>
          <a:xfrm>
            <a:off x="5580011" y="1291307"/>
            <a:ext cx="645743" cy="281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NO</a:t>
            </a:r>
            <a:endParaRPr kumimoji="0" lang="en-MY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C27E94-755D-A4E0-7333-478E4B7360DA}"/>
              </a:ext>
            </a:extLst>
          </p:cNvPr>
          <p:cNvSpPr txBox="1"/>
          <p:nvPr/>
        </p:nvSpPr>
        <p:spPr>
          <a:xfrm>
            <a:off x="10234544" y="1390483"/>
            <a:ext cx="1692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200" dirty="0"/>
              <a:t>Mutual Agreement Reached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4F2845-3D6D-F12B-9236-A5F21EC854D8}"/>
              </a:ext>
            </a:extLst>
          </p:cNvPr>
          <p:cNvSpPr txBox="1"/>
          <p:nvPr/>
        </p:nvSpPr>
        <p:spPr>
          <a:xfrm>
            <a:off x="6459645" y="1431811"/>
            <a:ext cx="29880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200" dirty="0"/>
              <a:t>Completed Discussion with Supervisor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C7E1BC8-E37E-9698-E1FA-6AD31D1F0608}"/>
              </a:ext>
            </a:extLst>
          </p:cNvPr>
          <p:cNvCxnSpPr>
            <a:cxnSpLocks/>
          </p:cNvCxnSpPr>
          <p:nvPr/>
        </p:nvCxnSpPr>
        <p:spPr>
          <a:xfrm>
            <a:off x="9356205" y="1570310"/>
            <a:ext cx="844238" cy="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A725C0C-B2B8-2819-92CC-F92E39D954AC}"/>
              </a:ext>
            </a:extLst>
          </p:cNvPr>
          <p:cNvCxnSpPr>
            <a:cxnSpLocks/>
          </p:cNvCxnSpPr>
          <p:nvPr/>
        </p:nvCxnSpPr>
        <p:spPr>
          <a:xfrm>
            <a:off x="11054950" y="1829523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2F4DF9A-DCDE-E3C9-9A77-87D77B8C0EA1}"/>
              </a:ext>
            </a:extLst>
          </p:cNvPr>
          <p:cNvSpPr txBox="1"/>
          <p:nvPr/>
        </p:nvSpPr>
        <p:spPr>
          <a:xfrm>
            <a:off x="10200443" y="2247387"/>
            <a:ext cx="1692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Segoe UI"/>
              </a:rPr>
              <a:t>Reset Appraisal Form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FFE357-B784-DE4F-03A5-4D041AEC3D2B}"/>
              </a:ext>
            </a:extLst>
          </p:cNvPr>
          <p:cNvSpPr txBox="1"/>
          <p:nvPr/>
        </p:nvSpPr>
        <p:spPr>
          <a:xfrm>
            <a:off x="9870189" y="3074748"/>
            <a:ext cx="2421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Employee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200" dirty="0"/>
              <a:t>Re-Acknowledge</a:t>
            </a:r>
            <a:endParaRPr kumimoji="0" lang="en-MY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898247B-4BB3-10B3-36C1-5C8ABE8D48DF}"/>
              </a:ext>
            </a:extLst>
          </p:cNvPr>
          <p:cNvCxnSpPr>
            <a:cxnSpLocks/>
          </p:cNvCxnSpPr>
          <p:nvPr/>
        </p:nvCxnSpPr>
        <p:spPr>
          <a:xfrm>
            <a:off x="11046781" y="2709052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53BAE60B-60F4-081D-5991-41BA0644B3C8}"/>
              </a:ext>
            </a:extLst>
          </p:cNvPr>
          <p:cNvCxnSpPr>
            <a:cxnSpLocks/>
            <a:endCxn id="29" idx="3"/>
          </p:cNvCxnSpPr>
          <p:nvPr/>
        </p:nvCxnSpPr>
        <p:spPr>
          <a:xfrm rot="10800000">
            <a:off x="5084008" y="1980825"/>
            <a:ext cx="5380441" cy="1294101"/>
          </a:xfrm>
          <a:prstGeom prst="bentConnector3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B39C12DF-EE0F-7303-CC2B-650D288D2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84" y="1656976"/>
            <a:ext cx="260607" cy="260607"/>
          </a:xfrm>
          <a:prstGeom prst="rect">
            <a:avLst/>
          </a:prstGeom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A218D12-7AEF-B2B8-CB1C-E3C58A37AFAF}"/>
              </a:ext>
            </a:extLst>
          </p:cNvPr>
          <p:cNvCxnSpPr>
            <a:cxnSpLocks/>
          </p:cNvCxnSpPr>
          <p:nvPr/>
        </p:nvCxnSpPr>
        <p:spPr>
          <a:xfrm>
            <a:off x="4461323" y="4629960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1B39EA09-1AA9-EB2E-B1D3-E8E9208FEAA4}"/>
              </a:ext>
            </a:extLst>
          </p:cNvPr>
          <p:cNvSpPr/>
          <p:nvPr/>
        </p:nvSpPr>
        <p:spPr>
          <a:xfrm>
            <a:off x="4076257" y="5045727"/>
            <a:ext cx="834493" cy="2968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END</a:t>
            </a:r>
            <a:endParaRPr lang="en-MY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A9D42A2-EC35-1E20-6DCE-C52C47E4E70D}"/>
              </a:ext>
            </a:extLst>
          </p:cNvPr>
          <p:cNvSpPr/>
          <p:nvPr/>
        </p:nvSpPr>
        <p:spPr>
          <a:xfrm>
            <a:off x="977171" y="1067448"/>
            <a:ext cx="834493" cy="2968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START</a:t>
            </a:r>
            <a:endParaRPr lang="en-MY" dirty="0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AA3A6F7-404F-3728-C4BD-A4805790D1C6}"/>
              </a:ext>
            </a:extLst>
          </p:cNvPr>
          <p:cNvCxnSpPr>
            <a:cxnSpLocks/>
          </p:cNvCxnSpPr>
          <p:nvPr/>
        </p:nvCxnSpPr>
        <p:spPr>
          <a:xfrm>
            <a:off x="1387644" y="1390483"/>
            <a:ext cx="0" cy="32400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85344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8EAC5-D261-4D05-8ED3-A4DE32A74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0758"/>
          </a:xfrm>
          <a:solidFill>
            <a:schemeClr val="bg1">
              <a:lumMod val="95000"/>
              <a:alpha val="85000"/>
            </a:schemeClr>
          </a:solidFill>
        </p:spPr>
        <p:txBody>
          <a:bodyPr/>
          <a:lstStyle/>
          <a:p>
            <a:r>
              <a:rPr lang="en-US" dirty="0"/>
              <a:t>Scenario 1 – Goal Setting Only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F739DB70-FA1F-D400-4C57-1AEBE380E2FB}"/>
              </a:ext>
            </a:extLst>
          </p:cNvPr>
          <p:cNvSpPr txBox="1">
            <a:spLocks/>
          </p:cNvSpPr>
          <p:nvPr/>
        </p:nvSpPr>
        <p:spPr>
          <a:xfrm>
            <a:off x="0" y="1050758"/>
            <a:ext cx="11074400" cy="3644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457200" tIns="45720" rIns="45720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0579100" algn="l"/>
              </a:tabLst>
              <a:defRPr lang="en-US" sz="3400" b="0" i="0" kern="1200" spc="16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defRPr>
            </a:lvl1pPr>
          </a:lstStyle>
          <a:p>
            <a:pPr algn="l"/>
            <a:r>
              <a:rPr lang="en-US" sz="1400" dirty="0"/>
              <a:t>Appraisal Workflow</a:t>
            </a:r>
            <a:endParaRPr lang="en-US" sz="14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DF50214-118F-AC7F-CDC2-E806509BB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780" y="1651246"/>
            <a:ext cx="6037729" cy="4970593"/>
            <a:chOff x="363071" y="1226281"/>
            <a:chExt cx="6037729" cy="52689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8FED40-832D-AC2B-762A-98BC4480ABEB}"/>
                </a:ext>
              </a:extLst>
            </p:cNvPr>
            <p:cNvSpPr/>
            <p:nvPr/>
          </p:nvSpPr>
          <p:spPr>
            <a:xfrm>
              <a:off x="392373" y="5925643"/>
              <a:ext cx="5984543" cy="55163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F8B15DC-8DE6-2FF9-28A0-C190324F1CF4}"/>
                </a:ext>
              </a:extLst>
            </p:cNvPr>
            <p:cNvSpPr/>
            <p:nvPr/>
          </p:nvSpPr>
          <p:spPr>
            <a:xfrm>
              <a:off x="363071" y="1226281"/>
              <a:ext cx="6037729" cy="5268950"/>
            </a:xfrm>
            <a:prstGeom prst="rect">
              <a:avLst/>
            </a:prstGeom>
            <a:noFill/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64C1025-879C-EA0F-ED7C-14CD5A0387FF}"/>
              </a:ext>
            </a:extLst>
          </p:cNvPr>
          <p:cNvSpPr txBox="1"/>
          <p:nvPr/>
        </p:nvSpPr>
        <p:spPr>
          <a:xfrm>
            <a:off x="760150" y="1790383"/>
            <a:ext cx="52977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sz="1200" dirty="0"/>
              <a:t>HR Create Appraisal Form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endParaRPr lang="en-MY" sz="1200" dirty="0"/>
          </a:p>
          <a:p>
            <a:pPr algn="ctr"/>
            <a:r>
              <a:rPr lang="en-MY" sz="1200" dirty="0"/>
              <a:t>        Employee Goal Setting</a:t>
            </a:r>
          </a:p>
          <a:p>
            <a:pPr algn="ctr"/>
            <a:endParaRPr lang="en-MY" sz="1200" dirty="0"/>
          </a:p>
          <a:p>
            <a:pPr algn="ctr"/>
            <a:endParaRPr lang="en-MY" sz="1200" dirty="0"/>
          </a:p>
          <a:p>
            <a:pPr algn="ctr"/>
            <a:r>
              <a:rPr lang="en-MY" sz="1200" dirty="0"/>
              <a:t>Supervisor Set Goal Setting for Employee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Employee Enter Achievement</a:t>
            </a:r>
          </a:p>
          <a:p>
            <a:pPr algn="ctr"/>
            <a:endParaRPr lang="en-MY" sz="1200" dirty="0"/>
          </a:p>
          <a:p>
            <a:pPr algn="ctr"/>
            <a:endParaRPr lang="en-MY" sz="1200" dirty="0"/>
          </a:p>
          <a:p>
            <a:pPr algn="ctr"/>
            <a:r>
              <a:rPr lang="en-MY" sz="1200" dirty="0"/>
              <a:t>Supervisor Enter Employee’s Achievement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HR Generate Score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Employee Acknowledge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Management Review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6B930FC-0952-9DAE-2016-8F304E4121DF}"/>
              </a:ext>
            </a:extLst>
          </p:cNvPr>
          <p:cNvCxnSpPr>
            <a:cxnSpLocks/>
          </p:cNvCxnSpPr>
          <p:nvPr/>
        </p:nvCxnSpPr>
        <p:spPr>
          <a:xfrm>
            <a:off x="3417902" y="2050742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8771821-9949-FEFF-8573-522619A12DDC}"/>
              </a:ext>
            </a:extLst>
          </p:cNvPr>
          <p:cNvCxnSpPr>
            <a:cxnSpLocks/>
          </p:cNvCxnSpPr>
          <p:nvPr/>
        </p:nvCxnSpPr>
        <p:spPr>
          <a:xfrm>
            <a:off x="3419381" y="2576005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B868742-3295-73FE-3F75-59EB0E22A4AC}"/>
              </a:ext>
            </a:extLst>
          </p:cNvPr>
          <p:cNvCxnSpPr>
            <a:cxnSpLocks/>
          </p:cNvCxnSpPr>
          <p:nvPr/>
        </p:nvCxnSpPr>
        <p:spPr>
          <a:xfrm>
            <a:off x="3417902" y="3127162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04174D9-CB9B-BAA4-B562-EAFF99EAE660}"/>
              </a:ext>
            </a:extLst>
          </p:cNvPr>
          <p:cNvCxnSpPr>
            <a:cxnSpLocks/>
          </p:cNvCxnSpPr>
          <p:nvPr/>
        </p:nvCxnSpPr>
        <p:spPr>
          <a:xfrm>
            <a:off x="3417903" y="3690322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FF9F964-08C1-176F-76A8-8E08B2A3F019}"/>
              </a:ext>
            </a:extLst>
          </p:cNvPr>
          <p:cNvCxnSpPr>
            <a:cxnSpLocks/>
          </p:cNvCxnSpPr>
          <p:nvPr/>
        </p:nvCxnSpPr>
        <p:spPr>
          <a:xfrm>
            <a:off x="3428259" y="4245006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54B60F8-8B3A-37D5-C63F-A4FCDB6B0FF8}"/>
              </a:ext>
            </a:extLst>
          </p:cNvPr>
          <p:cNvCxnSpPr>
            <a:cxnSpLocks/>
          </p:cNvCxnSpPr>
          <p:nvPr/>
        </p:nvCxnSpPr>
        <p:spPr>
          <a:xfrm>
            <a:off x="3419381" y="4777667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B3E86C8-C557-4314-8B02-FB1BCA3748E4}"/>
              </a:ext>
            </a:extLst>
          </p:cNvPr>
          <p:cNvCxnSpPr>
            <a:cxnSpLocks/>
          </p:cNvCxnSpPr>
          <p:nvPr/>
        </p:nvCxnSpPr>
        <p:spPr>
          <a:xfrm>
            <a:off x="3409025" y="5345836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44A7A45-8869-F41C-0746-49D1B20F00FF}"/>
              </a:ext>
            </a:extLst>
          </p:cNvPr>
          <p:cNvSpPr txBox="1"/>
          <p:nvPr/>
        </p:nvSpPr>
        <p:spPr>
          <a:xfrm>
            <a:off x="6465163" y="1651246"/>
            <a:ext cx="5617346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1100" dirty="0"/>
              <a:t>Applicable when employees are evaluated solely based on business goals or KPIs.</a:t>
            </a:r>
          </a:p>
          <a:p>
            <a:endParaRPr lang="en-MY" sz="1100" dirty="0"/>
          </a:p>
          <a:p>
            <a:r>
              <a:rPr lang="en-MY" sz="1100" b="1" u="sng" dirty="0"/>
              <a:t>Examples</a:t>
            </a:r>
            <a:br>
              <a:rPr lang="en-MY" sz="1100" dirty="0"/>
            </a:br>
            <a:r>
              <a:rPr lang="en-MY" sz="1100" dirty="0"/>
              <a:t>Sales KPI</a:t>
            </a:r>
          </a:p>
          <a:p>
            <a:r>
              <a:rPr lang="en-MY" sz="1100" dirty="0"/>
              <a:t>Project Completion</a:t>
            </a:r>
          </a:p>
          <a:p>
            <a:r>
              <a:rPr lang="en-MY" sz="1100" dirty="0"/>
              <a:t>Revenue Target</a:t>
            </a:r>
          </a:p>
          <a:p>
            <a:r>
              <a:rPr lang="en-MY" sz="1100" dirty="0"/>
              <a:t>Customer Satisfaction</a:t>
            </a:r>
          </a:p>
        </p:txBody>
      </p:sp>
    </p:spTree>
    <p:extLst>
      <p:ext uri="{BB962C8B-B14F-4D97-AF65-F5344CB8AC3E}">
        <p14:creationId xmlns:p14="http://schemas.microsoft.com/office/powerpoint/2010/main" val="384958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EE096-1D85-C560-DC3E-5ACB22E8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8E448-D77F-6924-1BD9-AFC31454D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0758"/>
          </a:xfrm>
          <a:solidFill>
            <a:schemeClr val="bg1">
              <a:lumMod val="95000"/>
              <a:alpha val="85000"/>
            </a:schemeClr>
          </a:solidFill>
        </p:spPr>
        <p:txBody>
          <a:bodyPr/>
          <a:lstStyle/>
          <a:p>
            <a:r>
              <a:rPr lang="en-US" dirty="0"/>
              <a:t>Scenario 2 – </a:t>
            </a:r>
            <a:r>
              <a:rPr lang="en-MY" dirty="0"/>
              <a:t>Competency </a:t>
            </a:r>
            <a:r>
              <a:rPr lang="en-US" dirty="0"/>
              <a:t>Only</a:t>
            </a:r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A097652F-5EED-3718-5931-10DDA2E5AC42}"/>
              </a:ext>
            </a:extLst>
          </p:cNvPr>
          <p:cNvSpPr txBox="1">
            <a:spLocks/>
          </p:cNvSpPr>
          <p:nvPr/>
        </p:nvSpPr>
        <p:spPr>
          <a:xfrm>
            <a:off x="0" y="1050758"/>
            <a:ext cx="11074400" cy="3644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457200" tIns="45720" rIns="45720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0579100" algn="l"/>
              </a:tabLst>
              <a:defRPr lang="en-US" sz="3400" b="0" i="0" kern="1200" spc="16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defRPr>
            </a:lvl1pPr>
          </a:lstStyle>
          <a:p>
            <a:pPr algn="l"/>
            <a:r>
              <a:rPr lang="en-US" sz="1400" dirty="0"/>
              <a:t>Appraisal Workflow</a:t>
            </a:r>
            <a:endParaRPr lang="en-US" sz="14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56EE076-742A-507A-9543-874BA7508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780" y="1651246"/>
            <a:ext cx="6037729" cy="4970593"/>
            <a:chOff x="363071" y="1226281"/>
            <a:chExt cx="6037729" cy="52689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0A5363-19A6-6B89-2DA7-FFB7CF1B7EEC}"/>
                </a:ext>
              </a:extLst>
            </p:cNvPr>
            <p:cNvSpPr/>
            <p:nvPr/>
          </p:nvSpPr>
          <p:spPr>
            <a:xfrm>
              <a:off x="392373" y="5925643"/>
              <a:ext cx="5984543" cy="55163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54180A-68DA-4059-C5CE-84D0FDDFE7CC}"/>
                </a:ext>
              </a:extLst>
            </p:cNvPr>
            <p:cNvSpPr/>
            <p:nvPr/>
          </p:nvSpPr>
          <p:spPr>
            <a:xfrm>
              <a:off x="363071" y="1226281"/>
              <a:ext cx="6037729" cy="5268950"/>
            </a:xfrm>
            <a:prstGeom prst="rect">
              <a:avLst/>
            </a:prstGeom>
            <a:noFill/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4960831-AB5D-86E8-CF3C-488800F7D741}"/>
              </a:ext>
            </a:extLst>
          </p:cNvPr>
          <p:cNvSpPr txBox="1"/>
          <p:nvPr/>
        </p:nvSpPr>
        <p:spPr>
          <a:xfrm>
            <a:off x="760150" y="1790383"/>
            <a:ext cx="52977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sz="1200" dirty="0"/>
              <a:t>HR Create Appraisal Form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endParaRPr lang="en-MY" sz="1200" dirty="0"/>
          </a:p>
          <a:p>
            <a:pPr algn="ctr"/>
            <a:r>
              <a:rPr lang="en-MY" sz="1200" dirty="0"/>
              <a:t>        Employee Self Assessment</a:t>
            </a:r>
          </a:p>
          <a:p>
            <a:pPr algn="ctr"/>
            <a:endParaRPr lang="en-MY" sz="1200" dirty="0"/>
          </a:p>
          <a:p>
            <a:pPr algn="ctr"/>
            <a:endParaRPr lang="en-MY" sz="1200" dirty="0"/>
          </a:p>
          <a:p>
            <a:pPr algn="ctr"/>
            <a:r>
              <a:rPr lang="en-MY" sz="1200" dirty="0"/>
              <a:t>Supervisor Review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HR Generate Score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Employee Acknowledge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Management Review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AEE1F30-BA01-0FFE-8630-29AAA3A40EF2}"/>
              </a:ext>
            </a:extLst>
          </p:cNvPr>
          <p:cNvCxnSpPr>
            <a:cxnSpLocks/>
          </p:cNvCxnSpPr>
          <p:nvPr/>
        </p:nvCxnSpPr>
        <p:spPr>
          <a:xfrm>
            <a:off x="3417902" y="2050742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8C9EAB3-5EA0-1A58-5BD5-0911D654B768}"/>
              </a:ext>
            </a:extLst>
          </p:cNvPr>
          <p:cNvCxnSpPr>
            <a:cxnSpLocks/>
          </p:cNvCxnSpPr>
          <p:nvPr/>
        </p:nvCxnSpPr>
        <p:spPr>
          <a:xfrm>
            <a:off x="3419381" y="2576005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FD072DC-3FA0-8E8E-ACBE-686DC1950BC5}"/>
              </a:ext>
            </a:extLst>
          </p:cNvPr>
          <p:cNvCxnSpPr>
            <a:cxnSpLocks/>
          </p:cNvCxnSpPr>
          <p:nvPr/>
        </p:nvCxnSpPr>
        <p:spPr>
          <a:xfrm>
            <a:off x="3417903" y="3690322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4AF8A99-B016-2D54-EE67-D8F107D77F0F}"/>
              </a:ext>
            </a:extLst>
          </p:cNvPr>
          <p:cNvCxnSpPr>
            <a:cxnSpLocks/>
          </p:cNvCxnSpPr>
          <p:nvPr/>
        </p:nvCxnSpPr>
        <p:spPr>
          <a:xfrm>
            <a:off x="3428259" y="4245006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D512506-8299-741A-1589-6701874E7CF5}"/>
              </a:ext>
            </a:extLst>
          </p:cNvPr>
          <p:cNvSpPr txBox="1"/>
          <p:nvPr/>
        </p:nvSpPr>
        <p:spPr>
          <a:xfrm>
            <a:off x="6465163" y="1651246"/>
            <a:ext cx="553744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Applicable when employees are evaluated based on behavioral competencies.</a:t>
            </a:r>
          </a:p>
          <a:p>
            <a:endParaRPr lang="en-MY" sz="1100" dirty="0"/>
          </a:p>
          <a:p>
            <a:r>
              <a:rPr lang="en-MY" sz="1100" b="1" u="sng" dirty="0"/>
              <a:t>Examples</a:t>
            </a:r>
            <a:br>
              <a:rPr lang="en-MY" sz="1100" dirty="0"/>
            </a:br>
            <a:r>
              <a:rPr lang="en-MY" sz="1100" dirty="0"/>
              <a:t>Teamwork</a:t>
            </a:r>
          </a:p>
          <a:p>
            <a:r>
              <a:rPr lang="en-MY" sz="1100" dirty="0"/>
              <a:t>Leadership</a:t>
            </a:r>
          </a:p>
          <a:p>
            <a:r>
              <a:rPr lang="en-MY" sz="1100" dirty="0"/>
              <a:t>Communication</a:t>
            </a:r>
          </a:p>
          <a:p>
            <a:r>
              <a:rPr lang="en-MY" sz="1100" dirty="0"/>
              <a:t>Problem Solving</a:t>
            </a:r>
          </a:p>
          <a:p>
            <a:r>
              <a:rPr lang="en-MY" sz="1100" dirty="0"/>
              <a:t>Integrity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941D951-9586-150E-BAFF-81498A7F632F}"/>
              </a:ext>
            </a:extLst>
          </p:cNvPr>
          <p:cNvCxnSpPr>
            <a:cxnSpLocks/>
          </p:cNvCxnSpPr>
          <p:nvPr/>
        </p:nvCxnSpPr>
        <p:spPr>
          <a:xfrm>
            <a:off x="3419382" y="3136324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6604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387EC-EE7D-C9C1-F978-5C7EB7633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18431-7C8B-ABFE-C773-BCFDB03B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0758"/>
          </a:xfrm>
          <a:solidFill>
            <a:schemeClr val="bg1">
              <a:lumMod val="95000"/>
              <a:alpha val="85000"/>
            </a:schemeClr>
          </a:solidFill>
        </p:spPr>
        <p:txBody>
          <a:bodyPr/>
          <a:lstStyle/>
          <a:p>
            <a:r>
              <a:rPr lang="en-US" dirty="0"/>
              <a:t>Scenario 3 – Goal + </a:t>
            </a:r>
            <a:r>
              <a:rPr lang="en-MY" dirty="0"/>
              <a:t>Competency</a:t>
            </a:r>
            <a:endParaRPr lang="en-US" dirty="0"/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id="{3A4FC5E1-C90D-607A-C4B1-641EE8DF556B}"/>
              </a:ext>
            </a:extLst>
          </p:cNvPr>
          <p:cNvSpPr txBox="1">
            <a:spLocks/>
          </p:cNvSpPr>
          <p:nvPr/>
        </p:nvSpPr>
        <p:spPr>
          <a:xfrm>
            <a:off x="0" y="1050758"/>
            <a:ext cx="11074400" cy="3644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457200" tIns="45720" rIns="45720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0579100" algn="l"/>
              </a:tabLst>
              <a:defRPr lang="en-US" sz="3400" b="0" i="0" kern="1200" spc="16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j-ea"/>
                <a:cs typeface="Segoe UI Semibold" panose="020B0702040204020203" pitchFamily="34" charset="0"/>
              </a:defRPr>
            </a:lvl1pPr>
          </a:lstStyle>
          <a:p>
            <a:pPr algn="l"/>
            <a:r>
              <a:rPr lang="en-US" sz="1400" dirty="0"/>
              <a:t>Appraisal Workflow</a:t>
            </a:r>
            <a:endParaRPr lang="en-US" sz="14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4C9EB22-88F4-1942-7E4C-9AF1AA52E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780" y="1651246"/>
            <a:ext cx="6037729" cy="4970593"/>
            <a:chOff x="363071" y="1226281"/>
            <a:chExt cx="6037729" cy="52689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F086AD-40E6-20DA-5B03-F593332D4A43}"/>
                </a:ext>
              </a:extLst>
            </p:cNvPr>
            <p:cNvSpPr/>
            <p:nvPr/>
          </p:nvSpPr>
          <p:spPr>
            <a:xfrm>
              <a:off x="392373" y="5925643"/>
              <a:ext cx="5984543" cy="55163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0CAF1C3-DE9A-E757-E8E8-6CBECBAEAF2F}"/>
                </a:ext>
              </a:extLst>
            </p:cNvPr>
            <p:cNvSpPr/>
            <p:nvPr/>
          </p:nvSpPr>
          <p:spPr>
            <a:xfrm>
              <a:off x="363071" y="1226281"/>
              <a:ext cx="6037729" cy="5268950"/>
            </a:xfrm>
            <a:prstGeom prst="rect">
              <a:avLst/>
            </a:prstGeom>
            <a:noFill/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E8F937C-C80B-A78E-7ED5-E622C758E2F1}"/>
              </a:ext>
            </a:extLst>
          </p:cNvPr>
          <p:cNvSpPr txBox="1"/>
          <p:nvPr/>
        </p:nvSpPr>
        <p:spPr>
          <a:xfrm>
            <a:off x="760150" y="1790383"/>
            <a:ext cx="52977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sz="1200" dirty="0"/>
              <a:t>HR Create Appraisal Form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endParaRPr lang="en-MY" sz="1200" dirty="0"/>
          </a:p>
          <a:p>
            <a:pPr algn="ctr"/>
            <a:r>
              <a:rPr lang="en-MY" sz="1200" dirty="0"/>
              <a:t>        Employee Goal Setting</a:t>
            </a:r>
          </a:p>
          <a:p>
            <a:pPr algn="ctr"/>
            <a:endParaRPr lang="en-MY" sz="1200" dirty="0"/>
          </a:p>
          <a:p>
            <a:pPr algn="ctr"/>
            <a:endParaRPr lang="en-MY" sz="1200" dirty="0"/>
          </a:p>
          <a:p>
            <a:pPr algn="ctr"/>
            <a:r>
              <a:rPr lang="en-MY" sz="1200" dirty="0"/>
              <a:t>Supervisor Set Goal Setting for Employee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Employee Enter Achievement &amp; Employee Self Assessment</a:t>
            </a:r>
          </a:p>
          <a:p>
            <a:pPr algn="ctr"/>
            <a:endParaRPr lang="en-MY" sz="1200" dirty="0"/>
          </a:p>
          <a:p>
            <a:pPr algn="ctr"/>
            <a:endParaRPr lang="en-MY" sz="1200" dirty="0"/>
          </a:p>
          <a:p>
            <a:pPr algn="ctr"/>
            <a:r>
              <a:rPr lang="en-MY" sz="1200" dirty="0"/>
              <a:t>Supervisor Enter Employee’s Achievement &amp; Review Employee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HR Generate Score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Employee Acknowledge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        </a:t>
            </a:r>
          </a:p>
          <a:p>
            <a:pPr algn="ctr"/>
            <a:r>
              <a:rPr lang="en-MY" sz="1200" dirty="0"/>
              <a:t>Management Review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B2E5B90-A9B8-BB71-CE99-4C0E9E7E8732}"/>
              </a:ext>
            </a:extLst>
          </p:cNvPr>
          <p:cNvCxnSpPr>
            <a:cxnSpLocks/>
          </p:cNvCxnSpPr>
          <p:nvPr/>
        </p:nvCxnSpPr>
        <p:spPr>
          <a:xfrm>
            <a:off x="3417902" y="2050742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1AC9835-AA31-83FB-95C1-BC126BBE0D0D}"/>
              </a:ext>
            </a:extLst>
          </p:cNvPr>
          <p:cNvCxnSpPr>
            <a:cxnSpLocks/>
          </p:cNvCxnSpPr>
          <p:nvPr/>
        </p:nvCxnSpPr>
        <p:spPr>
          <a:xfrm>
            <a:off x="3419381" y="2576005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5C10013-F7BD-B9FB-3A19-7640008A0777}"/>
              </a:ext>
            </a:extLst>
          </p:cNvPr>
          <p:cNvCxnSpPr>
            <a:cxnSpLocks/>
          </p:cNvCxnSpPr>
          <p:nvPr/>
        </p:nvCxnSpPr>
        <p:spPr>
          <a:xfrm>
            <a:off x="3417902" y="3127162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8AEB228-BF79-F681-D636-7F27F83E4A92}"/>
              </a:ext>
            </a:extLst>
          </p:cNvPr>
          <p:cNvCxnSpPr>
            <a:cxnSpLocks/>
          </p:cNvCxnSpPr>
          <p:nvPr/>
        </p:nvCxnSpPr>
        <p:spPr>
          <a:xfrm>
            <a:off x="3417903" y="3690322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DD82BBF-55EA-C6C0-7F9E-9C1F17269546}"/>
              </a:ext>
            </a:extLst>
          </p:cNvPr>
          <p:cNvCxnSpPr>
            <a:cxnSpLocks/>
          </p:cNvCxnSpPr>
          <p:nvPr/>
        </p:nvCxnSpPr>
        <p:spPr>
          <a:xfrm>
            <a:off x="3428259" y="4245006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84AAA5F-9025-BAF6-DE8D-ACC7E115447D}"/>
              </a:ext>
            </a:extLst>
          </p:cNvPr>
          <p:cNvCxnSpPr>
            <a:cxnSpLocks/>
          </p:cNvCxnSpPr>
          <p:nvPr/>
        </p:nvCxnSpPr>
        <p:spPr>
          <a:xfrm>
            <a:off x="3419381" y="4777667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68BC6D0-FBD2-CFA6-2221-9C6473FED044}"/>
              </a:ext>
            </a:extLst>
          </p:cNvPr>
          <p:cNvCxnSpPr>
            <a:cxnSpLocks/>
          </p:cNvCxnSpPr>
          <p:nvPr/>
        </p:nvCxnSpPr>
        <p:spPr>
          <a:xfrm>
            <a:off x="3409025" y="5345836"/>
            <a:ext cx="0" cy="3551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315C9BC-92D2-2E02-BFB8-54A9E1C8E2D8}"/>
              </a:ext>
            </a:extLst>
          </p:cNvPr>
          <p:cNvSpPr txBox="1"/>
          <p:nvPr/>
        </p:nvSpPr>
        <p:spPr>
          <a:xfrm>
            <a:off x="6465163" y="1651246"/>
            <a:ext cx="5546324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The most commonly used appraisal method.</a:t>
            </a:r>
          </a:p>
          <a:p>
            <a:endParaRPr lang="en-MY" sz="1100" dirty="0"/>
          </a:p>
          <a:p>
            <a:r>
              <a:rPr lang="en-MY" sz="1100" b="1" u="sng" dirty="0"/>
              <a:t>Examples</a:t>
            </a:r>
            <a:br>
              <a:rPr lang="en-MY" sz="1100" dirty="0"/>
            </a:br>
            <a:r>
              <a:rPr lang="en-MY" sz="1100" dirty="0"/>
              <a:t>Employee completes: </a:t>
            </a:r>
          </a:p>
          <a:p>
            <a:endParaRPr lang="en-MY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MY" sz="1100" dirty="0"/>
              <a:t>Goal achievement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MY" sz="1100" dirty="0"/>
              <a:t>Competency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MY" sz="1100" dirty="0"/>
          </a:p>
          <a:p>
            <a:r>
              <a:rPr lang="en-US" sz="1100" dirty="0"/>
              <a:t>Supervisor reviews both before final scoring.</a:t>
            </a:r>
            <a:endParaRPr lang="en-MY" sz="1100" dirty="0"/>
          </a:p>
        </p:txBody>
      </p:sp>
    </p:spTree>
    <p:extLst>
      <p:ext uri="{BB962C8B-B14F-4D97-AF65-F5344CB8AC3E}">
        <p14:creationId xmlns:p14="http://schemas.microsoft.com/office/powerpoint/2010/main" val="7442632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3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3C0C9-AB1B-6641-108B-0A505AEE6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86032-ADBC-15BB-CCC2-F6C5BC14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0758"/>
          </a:xfrm>
          <a:solidFill>
            <a:schemeClr val="bg1">
              <a:lumMod val="95000"/>
              <a:alpha val="85000"/>
            </a:schemeClr>
          </a:solidFill>
        </p:spPr>
        <p:txBody>
          <a:bodyPr/>
          <a:lstStyle/>
          <a:p>
            <a:r>
              <a:rPr lang="en-MY" dirty="0"/>
              <a:t>System Logic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AAFC4D-A8CE-3C11-D697-D43F5095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780" y="1162976"/>
            <a:ext cx="11782218" cy="5458864"/>
            <a:chOff x="363071" y="1226281"/>
            <a:chExt cx="6037729" cy="52689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BC61D0A-8F71-4DD7-4B77-8A7F47CB86CA}"/>
                </a:ext>
              </a:extLst>
            </p:cNvPr>
            <p:cNvSpPr/>
            <p:nvPr/>
          </p:nvSpPr>
          <p:spPr>
            <a:xfrm>
              <a:off x="392373" y="5925643"/>
              <a:ext cx="5984543" cy="55163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36248B-2958-8A8B-BDE0-06E5C739CFF2}"/>
                </a:ext>
              </a:extLst>
            </p:cNvPr>
            <p:cNvSpPr/>
            <p:nvPr/>
          </p:nvSpPr>
          <p:spPr>
            <a:xfrm>
              <a:off x="363071" y="1226281"/>
              <a:ext cx="6037729" cy="5268950"/>
            </a:xfrm>
            <a:prstGeom prst="rect">
              <a:avLst/>
            </a:prstGeom>
            <a:noFill/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43ECBDF-B53F-E73E-37EF-1E3A2D7A52C7}"/>
              </a:ext>
            </a:extLst>
          </p:cNvPr>
          <p:cNvSpPr txBox="1"/>
          <p:nvPr/>
        </p:nvSpPr>
        <p:spPr>
          <a:xfrm>
            <a:off x="4858858" y="1380282"/>
            <a:ext cx="21961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MY" sz="1200" dirty="0"/>
              <a:t>HR Creates Appraisal Form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9C8AAFF-E545-D3FA-ACAE-FFB39ABC773D}"/>
              </a:ext>
            </a:extLst>
          </p:cNvPr>
          <p:cNvCxnSpPr>
            <a:cxnSpLocks/>
          </p:cNvCxnSpPr>
          <p:nvPr/>
        </p:nvCxnSpPr>
        <p:spPr>
          <a:xfrm>
            <a:off x="5877018" y="1657281"/>
            <a:ext cx="10358" cy="45560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E0FED4C-2832-AD9F-B02D-7A455D956938}"/>
              </a:ext>
            </a:extLst>
          </p:cNvPr>
          <p:cNvCxnSpPr>
            <a:cxnSpLocks/>
          </p:cNvCxnSpPr>
          <p:nvPr/>
        </p:nvCxnSpPr>
        <p:spPr>
          <a:xfrm>
            <a:off x="3582843" y="2577543"/>
            <a:ext cx="4802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858AE56-0C81-59BD-B6D1-7F7D6A8CD49C}"/>
              </a:ext>
            </a:extLst>
          </p:cNvPr>
          <p:cNvCxnSpPr>
            <a:cxnSpLocks/>
          </p:cNvCxnSpPr>
          <p:nvPr/>
        </p:nvCxnSpPr>
        <p:spPr>
          <a:xfrm>
            <a:off x="3584321" y="2577543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42B956-DECD-C309-D375-1C5A3C5E4505}"/>
              </a:ext>
            </a:extLst>
          </p:cNvPr>
          <p:cNvCxnSpPr>
            <a:cxnSpLocks/>
          </p:cNvCxnSpPr>
          <p:nvPr/>
        </p:nvCxnSpPr>
        <p:spPr>
          <a:xfrm>
            <a:off x="8387143" y="2577542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B1F71E6-12B6-2FB9-8BBD-0726266AF42F}"/>
              </a:ext>
            </a:extLst>
          </p:cNvPr>
          <p:cNvSpPr txBox="1"/>
          <p:nvPr/>
        </p:nvSpPr>
        <p:spPr>
          <a:xfrm>
            <a:off x="4746223" y="2069823"/>
            <a:ext cx="242138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Which appraisal type is selected?</a:t>
            </a:r>
            <a:endParaRPr lang="en-MY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3AD58E4-BA71-0683-E2AF-A2B7B7073FD7}"/>
              </a:ext>
            </a:extLst>
          </p:cNvPr>
          <p:cNvCxnSpPr>
            <a:cxnSpLocks/>
          </p:cNvCxnSpPr>
          <p:nvPr/>
        </p:nvCxnSpPr>
        <p:spPr>
          <a:xfrm>
            <a:off x="5877018" y="2346822"/>
            <a:ext cx="0" cy="668669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3C60672-4DB7-2696-0984-ACFC798D684C}"/>
              </a:ext>
            </a:extLst>
          </p:cNvPr>
          <p:cNvSpPr txBox="1"/>
          <p:nvPr/>
        </p:nvSpPr>
        <p:spPr>
          <a:xfrm>
            <a:off x="3115470" y="2989209"/>
            <a:ext cx="8984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Goal Only</a:t>
            </a:r>
            <a:endParaRPr lang="en-MY" sz="1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62341E-A30A-F0A0-C735-2A67EB279F6A}"/>
              </a:ext>
            </a:extLst>
          </p:cNvPr>
          <p:cNvSpPr txBox="1"/>
          <p:nvPr/>
        </p:nvSpPr>
        <p:spPr>
          <a:xfrm>
            <a:off x="5161051" y="2989209"/>
            <a:ext cx="1591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Competency Only</a:t>
            </a:r>
            <a:endParaRPr lang="en-MY" sz="1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6540C5D-5886-F38F-709E-ECE41140A2B8}"/>
              </a:ext>
            </a:extLst>
          </p:cNvPr>
          <p:cNvSpPr txBox="1"/>
          <p:nvPr/>
        </p:nvSpPr>
        <p:spPr>
          <a:xfrm>
            <a:off x="7624661" y="2983525"/>
            <a:ext cx="1591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Goal + Competency</a:t>
            </a:r>
            <a:endParaRPr lang="en-MY" sz="1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5C57C0-FE57-0C6B-5860-B316C3AEF039}"/>
              </a:ext>
            </a:extLst>
          </p:cNvPr>
          <p:cNvSpPr txBox="1"/>
          <p:nvPr/>
        </p:nvSpPr>
        <p:spPr>
          <a:xfrm>
            <a:off x="3123570" y="3659601"/>
            <a:ext cx="8984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Goal Flow</a:t>
            </a:r>
            <a:endParaRPr lang="en-MY" sz="1200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EAA10BB-FFAA-930D-6462-E0D7862AFDD6}"/>
              </a:ext>
            </a:extLst>
          </p:cNvPr>
          <p:cNvCxnSpPr>
            <a:cxnSpLocks/>
          </p:cNvCxnSpPr>
          <p:nvPr/>
        </p:nvCxnSpPr>
        <p:spPr>
          <a:xfrm>
            <a:off x="3572817" y="3234132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8A16FF3-157F-9F7A-A639-81BCE2544E5F}"/>
              </a:ext>
            </a:extLst>
          </p:cNvPr>
          <p:cNvCxnSpPr>
            <a:cxnSpLocks/>
          </p:cNvCxnSpPr>
          <p:nvPr/>
        </p:nvCxnSpPr>
        <p:spPr>
          <a:xfrm>
            <a:off x="5877018" y="3234131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CAFB70E-BDB9-2296-8B12-8535ACECB51D}"/>
              </a:ext>
            </a:extLst>
          </p:cNvPr>
          <p:cNvCxnSpPr>
            <a:cxnSpLocks/>
          </p:cNvCxnSpPr>
          <p:nvPr/>
        </p:nvCxnSpPr>
        <p:spPr>
          <a:xfrm>
            <a:off x="8391137" y="3234130"/>
            <a:ext cx="0" cy="38973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1CB16A9-F674-7426-A175-6A80A34013EA}"/>
              </a:ext>
            </a:extLst>
          </p:cNvPr>
          <p:cNvSpPr txBox="1"/>
          <p:nvPr/>
        </p:nvSpPr>
        <p:spPr>
          <a:xfrm>
            <a:off x="5262892" y="3651535"/>
            <a:ext cx="14427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Competency Flow</a:t>
            </a:r>
            <a:endParaRPr lang="en-MY" sz="12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DB92822-30F2-0CF5-F607-B39BEF8CF67F}"/>
              </a:ext>
            </a:extLst>
          </p:cNvPr>
          <p:cNvSpPr txBox="1"/>
          <p:nvPr/>
        </p:nvSpPr>
        <p:spPr>
          <a:xfrm>
            <a:off x="7784577" y="3659600"/>
            <a:ext cx="15917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Combined Flow</a:t>
            </a:r>
            <a:endParaRPr lang="en-MY" sz="1200" dirty="0"/>
          </a:p>
        </p:txBody>
      </p:sp>
    </p:spTree>
    <p:extLst>
      <p:ext uri="{BB962C8B-B14F-4D97-AF65-F5344CB8AC3E}">
        <p14:creationId xmlns:p14="http://schemas.microsoft.com/office/powerpoint/2010/main" val="307520377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Smart Graphics Sampler Neal Creative">
  <a:themeElements>
    <a:clrScheme name="Neal Analytics 2">
      <a:dk1>
        <a:srgbClr val="000000"/>
      </a:dk1>
      <a:lt1>
        <a:srgbClr val="FFFFFF"/>
      </a:lt1>
      <a:dk2>
        <a:srgbClr val="0074AF"/>
      </a:dk2>
      <a:lt2>
        <a:srgbClr val="00B0F0"/>
      </a:lt2>
      <a:accent1>
        <a:srgbClr val="75D1FF"/>
      </a:accent1>
      <a:accent2>
        <a:srgbClr val="004568"/>
      </a:accent2>
      <a:accent3>
        <a:srgbClr val="92D050"/>
      </a:accent3>
      <a:accent4>
        <a:srgbClr val="FFC000"/>
      </a:accent4>
      <a:accent5>
        <a:srgbClr val="004568"/>
      </a:accent5>
      <a:accent6>
        <a:srgbClr val="0074AF"/>
      </a:accent6>
      <a:hlink>
        <a:srgbClr val="43C0FF"/>
      </a:hlink>
      <a:folHlink>
        <a:srgbClr val="75D1FF"/>
      </a:folHlink>
    </a:clrScheme>
    <a:fontScheme name="MICROSOFT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917490_win32_fixed.potx" id="{1A272F58-4910-4504-BEF7-14093C13C061}" vid="{2BDA99AE-639D-43D7-9F05-5D5DC1199F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Smart Graphics Sampler</Template>
  <TotalTime>430</TotalTime>
  <Words>334</Words>
  <Application>Microsoft Office PowerPoint</Application>
  <PresentationFormat>Widescreen</PresentationFormat>
  <Paragraphs>146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Segoe UI</vt:lpstr>
      <vt:lpstr>Segoe UI Light</vt:lpstr>
      <vt:lpstr>Segoe UI Semibold</vt:lpstr>
      <vt:lpstr>1_Smart Graphics Sampler Neal Creative</vt:lpstr>
      <vt:lpstr>Appraisal Form Configuration</vt:lpstr>
      <vt:lpstr>Appraisal Form Flow</vt:lpstr>
      <vt:lpstr>Scenario 1 – Goal Setting Only</vt:lpstr>
      <vt:lpstr>Scenario 2 – Competency Only</vt:lpstr>
      <vt:lpstr>Scenario 3 – Goal + Competency</vt:lpstr>
      <vt:lpstr>System Logic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Tan Yee Teng</dc:creator>
  <cp:keywords/>
  <dc:description/>
  <cp:lastModifiedBy>Tan Yee Teng</cp:lastModifiedBy>
  <cp:revision>35</cp:revision>
  <dcterms:created xsi:type="dcterms:W3CDTF">2026-07-16T02:25:51Z</dcterms:created>
  <dcterms:modified xsi:type="dcterms:W3CDTF">2026-07-27T02:55:32Z</dcterms:modified>
  <cp:category/>
</cp:coreProperties>
</file>